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749804-9F4F-4908-B794-1AE6EEBDE69E}" v="13" dt="2023-07-11T08:31:09.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8" Type="http://schemas.openxmlformats.org/officeDocument/2006/relationships/theme" Target="theme/theme1.xml" /><Relationship Id="rId3" Type="http://schemas.openxmlformats.org/officeDocument/2006/relationships/customXml" Target="../customXml/item3.xml" /><Relationship Id="rId7" Type="http://schemas.openxmlformats.org/officeDocument/2006/relationships/viewProps" Target="viewProps.xml" /><Relationship Id="rId2" Type="http://schemas.openxmlformats.org/officeDocument/2006/relationships/customXml" Target="../customXml/item2.xml" /><Relationship Id="rId1" Type="http://schemas.openxmlformats.org/officeDocument/2006/relationships/customXml" Target="../customXml/item1.xml" /><Relationship Id="rId6" Type="http://schemas.openxmlformats.org/officeDocument/2006/relationships/presProps" Target="presProps.xml" /><Relationship Id="rId11" Type="http://schemas.microsoft.com/office/2015/10/relationships/revisionInfo" Target="revisionInfo.xml" /><Relationship Id="rId5" Type="http://schemas.openxmlformats.org/officeDocument/2006/relationships/slide" Target="slides/slide1.xml" /><Relationship Id="rId10" Type="http://schemas.microsoft.com/office/2016/11/relationships/changesInfo" Target="changesInfos/changesInfo1.xml" /><Relationship Id="rId4" Type="http://schemas.openxmlformats.org/officeDocument/2006/relationships/slideMaster" Target="slideMasters/slideMaster1.xml" /><Relationship Id="rId9" Type="http://schemas.openxmlformats.org/officeDocument/2006/relationships/tableStyles" Target="tableStyles.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髙松　誠" userId="S::m-takamatsu@saku.ac.jp::49c07311-e2f6-4f6f-9de9-a566f323e9b9" providerId="AD" clId="Web-{69749804-9F4F-4908-B794-1AE6EEBDE69E}"/>
    <pc:docChg chg="modSld">
      <pc:chgData name="髙松　誠" userId="S::m-takamatsu@saku.ac.jp::49c07311-e2f6-4f6f-9de9-a566f323e9b9" providerId="AD" clId="Web-{69749804-9F4F-4908-B794-1AE6EEBDE69E}" dt="2023-07-11T08:30:55.697" v="5" actId="20577"/>
      <pc:docMkLst>
        <pc:docMk/>
      </pc:docMkLst>
      <pc:sldChg chg="modSp">
        <pc:chgData name="髙松　誠" userId="S::m-takamatsu@saku.ac.jp::49c07311-e2f6-4f6f-9de9-a566f323e9b9" providerId="AD" clId="Web-{69749804-9F4F-4908-B794-1AE6EEBDE69E}" dt="2023-07-11T08:30:55.697" v="5" actId="20577"/>
        <pc:sldMkLst>
          <pc:docMk/>
          <pc:sldMk cId="2529318453" sldId="256"/>
        </pc:sldMkLst>
        <pc:spChg chg="mod">
          <ac:chgData name="髙松　誠" userId="S::m-takamatsu@saku.ac.jp::49c07311-e2f6-4f6f-9de9-a566f323e9b9" providerId="AD" clId="Web-{69749804-9F4F-4908-B794-1AE6EEBDE69E}" dt="2023-07-11T08:30:55.697" v="5" actId="20577"/>
          <ac:spMkLst>
            <pc:docMk/>
            <pc:sldMk cId="2529318453" sldId="256"/>
            <ac:spMk id="12" creationId="{736E8AD7-BA82-C066-546B-6149EDE77C3D}"/>
          </ac:spMkLst>
        </pc:spChg>
      </pc:sldChg>
    </pc:docChg>
  </pc:docChgLst>
</pc:chgInfo>
</file>

<file path=ppt/slideLayouts/_rels/slideLayout1.xml.rels>&#65279;<?xml version="1.0" encoding="UTF-8" standalone="yes"?><Relationships xmlns="http://schemas.openxmlformats.org/package/2006/relationships"><Relationship Id="rId2" Type="http://schemas.openxmlformats.org/officeDocument/2006/relationships/image" Target="../media/image1.gif" /><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1B9324CD-3BEE-648D-0D58-2060370EE6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9050"/>
            <a:ext cx="12192000" cy="6819900"/>
          </a:xfrm>
          <a:prstGeom prst="rect">
            <a:avLst/>
          </a:prstGeom>
        </p:spPr>
      </p:pic>
    </p:spTree>
    <p:extLst>
      <p:ext uri="{BB962C8B-B14F-4D97-AF65-F5344CB8AC3E}">
        <p14:creationId xmlns:p14="http://schemas.microsoft.com/office/powerpoint/2010/main" val="202410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1DC4C2-C164-CDD1-10CD-F2208BAB9CF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E68280-B4FE-78B7-4A43-886B3464529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23D56D-2545-0DA9-270F-5CB7CC1E94A4}"/>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5" name="フッター プレースホルダー 4">
            <a:extLst>
              <a:ext uri="{FF2B5EF4-FFF2-40B4-BE49-F238E27FC236}">
                <a16:creationId xmlns:a16="http://schemas.microsoft.com/office/drawing/2014/main" id="{7B17C3E6-1ECF-6080-4A59-0285753EF2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4E3377C-6526-72ED-6537-C42B613F3F60}"/>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96017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29DBB0C-44B0-50A4-F89A-CDA182B9BD1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5D29DAD-BA1B-009C-D283-C82F1A9E58D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A0CC76-0542-C572-9E4D-4BEA0D5B727C}"/>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5" name="フッター プレースホルダー 4">
            <a:extLst>
              <a:ext uri="{FF2B5EF4-FFF2-40B4-BE49-F238E27FC236}">
                <a16:creationId xmlns:a16="http://schemas.microsoft.com/office/drawing/2014/main" id="{DB5239EF-9180-BA4A-061A-F6203EF29E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BC6F84-CF70-1E9D-54A2-B12210F2AE8F}"/>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194764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18939-FF7D-EC9B-8796-5C942B8B66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F9297F-036D-CE5B-F944-FF874E800A9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A20CFA-B0D9-E9CF-88A6-9786082D1AAA}"/>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5" name="フッター プレースホルダー 4">
            <a:extLst>
              <a:ext uri="{FF2B5EF4-FFF2-40B4-BE49-F238E27FC236}">
                <a16:creationId xmlns:a16="http://schemas.microsoft.com/office/drawing/2014/main" id="{AEE50D82-348C-3C64-3E62-F83D98FD20A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D63456-66BB-69BE-48F2-0B0D8890B1F0}"/>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547993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83C20-F803-254C-836B-06E7897B88E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5158A82-7E7E-2BE4-CF55-CDF4DC2868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1A7E326-B81B-65DA-34A9-3AA46DBB658E}"/>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5" name="フッター プレースホルダー 4">
            <a:extLst>
              <a:ext uri="{FF2B5EF4-FFF2-40B4-BE49-F238E27FC236}">
                <a16:creationId xmlns:a16="http://schemas.microsoft.com/office/drawing/2014/main" id="{17D4DFC3-38FD-FFD0-FA77-31D9369793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D824DD-68DE-536E-AC1E-5A23E7A74708}"/>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158084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C0271E-3E5A-9288-446E-5764F9BF71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E68F37E-F110-5989-6D8B-65B9C93FB4F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DB57955-AA3F-97C6-2647-63DC5FDFFEA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4DE5E88-3AB8-B18A-9F45-B6CDF11C5B06}"/>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6" name="フッター プレースホルダー 5">
            <a:extLst>
              <a:ext uri="{FF2B5EF4-FFF2-40B4-BE49-F238E27FC236}">
                <a16:creationId xmlns:a16="http://schemas.microsoft.com/office/drawing/2014/main" id="{CC2EDC5F-5FAB-7389-9572-15ABB08084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472B57-C22F-F469-2148-233A2D0F680E}"/>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22913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48305A-0C0F-6789-D92A-329B2D6B2C0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F7107F5-830E-3D7A-4975-0A4643D391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9EB303A-3CAD-94E1-9869-E7EC8D02E83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85A59D6-935F-E0DB-C142-AC7701E8E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690806-D64F-64A8-172C-48300ED5B3E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457BDF4-2BE0-B5DC-DC67-F75248B75C12}"/>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8" name="フッター プレースホルダー 7">
            <a:extLst>
              <a:ext uri="{FF2B5EF4-FFF2-40B4-BE49-F238E27FC236}">
                <a16:creationId xmlns:a16="http://schemas.microsoft.com/office/drawing/2014/main" id="{3E883625-CC84-9B5D-4EA1-8C22FA8AC38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D52E982-99FA-F73A-4BC3-652888D5FA5C}"/>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02386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FAC74-A391-830E-F933-B7870C6B43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5DB7CA9-5394-3F7A-C9D3-7A162A4EC0CA}"/>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4" name="フッター プレースホルダー 3">
            <a:extLst>
              <a:ext uri="{FF2B5EF4-FFF2-40B4-BE49-F238E27FC236}">
                <a16:creationId xmlns:a16="http://schemas.microsoft.com/office/drawing/2014/main" id="{7B80B5FE-4714-FA64-773E-E488F8DA4D5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6C8499C-5CD4-FA19-7BC0-FC084C074768}"/>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46096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1B7F875-30B2-0CB1-6656-70EC72C65A0A}"/>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3" name="フッター プレースホルダー 2">
            <a:extLst>
              <a:ext uri="{FF2B5EF4-FFF2-40B4-BE49-F238E27FC236}">
                <a16:creationId xmlns:a16="http://schemas.microsoft.com/office/drawing/2014/main" id="{6F14805E-8B4E-3C79-2CBD-18A5FAD6295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E2CA135-9906-0FEA-5A95-B44DBD95B6FB}"/>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2296667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EDB67D-6BB0-E92B-62B3-1B540B0C7EE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DE12DE-A6EC-0EFD-B421-2285B9BE07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5448AFC-7899-9032-A50A-9CD9FB87B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3359F61-02BF-22C9-1791-63B55FC618CC}"/>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6" name="フッター プレースホルダー 5">
            <a:extLst>
              <a:ext uri="{FF2B5EF4-FFF2-40B4-BE49-F238E27FC236}">
                <a16:creationId xmlns:a16="http://schemas.microsoft.com/office/drawing/2014/main" id="{C83F447D-338C-82B6-0B5C-28EED37A93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C67423-49BF-3A8F-0CC8-5AFD2E27D5F4}"/>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953582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25F565-A5DB-2B01-4927-C90FA6E7E8E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C4B8C7B-C687-765F-7413-57DC092869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A2610D3-E26F-39C8-54C0-004DDCA636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BD0CAA-B695-B6C0-493E-D6B793B63BD0}"/>
              </a:ext>
            </a:extLst>
          </p:cNvPr>
          <p:cNvSpPr>
            <a:spLocks noGrp="1"/>
          </p:cNvSpPr>
          <p:nvPr>
            <p:ph type="dt" sz="half" idx="10"/>
          </p:nvPr>
        </p:nvSpPr>
        <p:spPr/>
        <p:txBody>
          <a:bodyPr/>
          <a:lstStyle/>
          <a:p>
            <a:fld id="{6F85148B-6B82-4588-A6E0-3C4818890555}" type="datetimeFigureOut">
              <a:rPr kumimoji="1" lang="ja-JP" altLang="en-US" smtClean="0"/>
              <a:t>2024/7/19</a:t>
            </a:fld>
            <a:endParaRPr kumimoji="1" lang="ja-JP" altLang="en-US"/>
          </a:p>
        </p:txBody>
      </p:sp>
      <p:sp>
        <p:nvSpPr>
          <p:cNvPr id="6" name="フッター プレースホルダー 5">
            <a:extLst>
              <a:ext uri="{FF2B5EF4-FFF2-40B4-BE49-F238E27FC236}">
                <a16:creationId xmlns:a16="http://schemas.microsoft.com/office/drawing/2014/main" id="{6EC894F4-EB08-C7FA-7ED2-B9DAA1DEE1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51DE77-E601-4A80-62FE-652E7A5F1A2F}"/>
              </a:ext>
            </a:extLst>
          </p:cNvPr>
          <p:cNvSpPr>
            <a:spLocks noGrp="1"/>
          </p:cNvSpPr>
          <p:nvPr>
            <p:ph type="sldNum" sz="quarter" idx="12"/>
          </p:nvPr>
        </p:nvSpPr>
        <p:spPr/>
        <p:txBody>
          <a:body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576285846"/>
      </p:ext>
    </p:extLst>
  </p:cSld>
  <p:clrMapOvr>
    <a:masterClrMapping/>
  </p:clrMapOvr>
</p:sldLayout>
</file>

<file path=ppt/slideMasters/_rels/slideMaster1.xml.rels>&#65279;<?xml version="1.0" encoding="UTF-8" standalone="yes"?><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8A7A8B0-0675-A75B-6A68-A58F0A898B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F1AC6F-B34D-CB9B-2315-8935713D69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64E0DB-F553-195B-5C25-0DD0D29C1A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5148B-6B82-4588-A6E0-3C4818890555}" type="datetimeFigureOut">
              <a:rPr kumimoji="1" lang="ja-JP" altLang="en-US" smtClean="0"/>
              <a:t>2024/7/19</a:t>
            </a:fld>
            <a:endParaRPr kumimoji="1" lang="ja-JP" altLang="en-US"/>
          </a:p>
        </p:txBody>
      </p:sp>
      <p:sp>
        <p:nvSpPr>
          <p:cNvPr id="5" name="フッター プレースホルダー 4">
            <a:extLst>
              <a:ext uri="{FF2B5EF4-FFF2-40B4-BE49-F238E27FC236}">
                <a16:creationId xmlns:a16="http://schemas.microsoft.com/office/drawing/2014/main" id="{19455B24-8E2D-B6E6-30CA-1ADB62B7D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DB8398E-A436-0A51-30AA-64250856D3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58620-AB29-4D26-8A77-500760C4F49E}" type="slidenum">
              <a:rPr kumimoji="1" lang="ja-JP" altLang="en-US" smtClean="0"/>
              <a:t>‹#›</a:t>
            </a:fld>
            <a:endParaRPr kumimoji="1" lang="ja-JP" altLang="en-US"/>
          </a:p>
        </p:txBody>
      </p:sp>
    </p:spTree>
    <p:extLst>
      <p:ext uri="{BB962C8B-B14F-4D97-AF65-F5344CB8AC3E}">
        <p14:creationId xmlns:p14="http://schemas.microsoft.com/office/powerpoint/2010/main" val="1909201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04FB62E-1B2A-23FF-83F4-BFB15779D778}"/>
              </a:ext>
            </a:extLst>
          </p:cNvPr>
          <p:cNvSpPr txBox="1"/>
          <p:nvPr/>
        </p:nvSpPr>
        <p:spPr>
          <a:xfrm>
            <a:off x="166593" y="-46084"/>
            <a:ext cx="12077345" cy="1200329"/>
          </a:xfrm>
          <a:prstGeom prst="rect">
            <a:avLst/>
          </a:prstGeom>
          <a:noFill/>
        </p:spPr>
        <p:txBody>
          <a:bodyPr wrap="none" rtlCol="0">
            <a:spAutoFit/>
          </a:bodyPr>
          <a:lstStyle/>
          <a:p>
            <a:pPr algn="ctr"/>
            <a:r>
              <a:rPr kumimoji="1" lang="ja-JP" altLang="en-US" sz="3600" b="1" dirty="0">
                <a:solidFill>
                  <a:schemeClr val="bg1"/>
                </a:solidFill>
                <a:latin typeface="HG丸ｺﾞｼｯｸM-PRO" panose="020F0400000000000000" pitchFamily="50" charset="-128"/>
                <a:ea typeface="HG丸ｺﾞｼｯｸM-PRO" panose="020F0400000000000000" pitchFamily="50" charset="-128"/>
              </a:rPr>
              <a:t>令和</a:t>
            </a:r>
            <a:r>
              <a:rPr kumimoji="1" lang="en-US" altLang="ja-JP" sz="3600" b="1" dirty="0">
                <a:solidFill>
                  <a:schemeClr val="bg1"/>
                </a:solidFill>
                <a:latin typeface="HG丸ｺﾞｼｯｸM-PRO" panose="020F0400000000000000" pitchFamily="50" charset="-128"/>
                <a:ea typeface="HG丸ｺﾞｼｯｸM-PRO" panose="020F0400000000000000" pitchFamily="50" charset="-128"/>
              </a:rPr>
              <a:t>7</a:t>
            </a:r>
            <a:r>
              <a:rPr kumimoji="1" lang="ja-JP" altLang="en-US" sz="3600" b="1" dirty="0">
                <a:solidFill>
                  <a:schemeClr val="bg1"/>
                </a:solidFill>
                <a:latin typeface="HG丸ｺﾞｼｯｸM-PRO" panose="020F0400000000000000" pitchFamily="50" charset="-128"/>
                <a:ea typeface="HG丸ｺﾞｼｯｸM-PRO" panose="020F0400000000000000" pitchFamily="50" charset="-128"/>
              </a:rPr>
              <a:t>年度 佐久大学</a:t>
            </a:r>
            <a:endParaRPr kumimoji="1" lang="en-US" altLang="ja-JP" sz="3600" b="1" dirty="0">
              <a:solidFill>
                <a:schemeClr val="bg1"/>
              </a:solidFill>
              <a:latin typeface="HG丸ｺﾞｼｯｸM-PRO" panose="020F0400000000000000" pitchFamily="50" charset="-128"/>
              <a:ea typeface="HG丸ｺﾞｼｯｸM-PRO" panose="020F0400000000000000" pitchFamily="50" charset="-128"/>
            </a:endParaRPr>
          </a:p>
          <a:p>
            <a:pPr algn="ctr"/>
            <a:r>
              <a:rPr kumimoji="1" lang="ja-JP" altLang="en-US" sz="3600" b="1" dirty="0">
                <a:solidFill>
                  <a:schemeClr val="bg1"/>
                </a:solidFill>
                <a:latin typeface="HG丸ｺﾞｼｯｸM-PRO" panose="020F0400000000000000" pitchFamily="50" charset="-128"/>
                <a:ea typeface="HG丸ｺﾞｼｯｸM-PRO" panose="020F0400000000000000" pitchFamily="50" charset="-128"/>
              </a:rPr>
              <a:t>人間福祉学部 総合型選抜 市町村制（立科町自治体推薦）</a:t>
            </a:r>
          </a:p>
        </p:txBody>
      </p:sp>
      <p:sp>
        <p:nvSpPr>
          <p:cNvPr id="10" name="四角形: 角を丸くする 9">
            <a:extLst>
              <a:ext uri="{FF2B5EF4-FFF2-40B4-BE49-F238E27FC236}">
                <a16:creationId xmlns:a16="http://schemas.microsoft.com/office/drawing/2014/main" id="{B751EA46-0D6F-6852-3921-BE674659B5D5}"/>
              </a:ext>
            </a:extLst>
          </p:cNvPr>
          <p:cNvSpPr/>
          <p:nvPr/>
        </p:nvSpPr>
        <p:spPr>
          <a:xfrm>
            <a:off x="786581" y="1201033"/>
            <a:ext cx="10854813" cy="966100"/>
          </a:xfrm>
          <a:prstGeom prst="roundRect">
            <a:avLst>
              <a:gd name="adj" fmla="val 9133"/>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E2E19808-FC55-B7FB-CF3E-AA9C1225DC55}"/>
              </a:ext>
            </a:extLst>
          </p:cNvPr>
          <p:cNvSpPr txBox="1"/>
          <p:nvPr/>
        </p:nvSpPr>
        <p:spPr>
          <a:xfrm>
            <a:off x="1081547" y="1241552"/>
            <a:ext cx="10323872" cy="932499"/>
          </a:xfrm>
          <a:prstGeom prst="rect">
            <a:avLst/>
          </a:prstGeom>
          <a:noFill/>
        </p:spPr>
        <p:txBody>
          <a:bodyPr wrap="square">
            <a:spAutoFit/>
          </a:bodyPr>
          <a:lstStyle/>
          <a:p>
            <a:pPr>
              <a:lnSpc>
                <a:spcPts val="2200"/>
              </a:lnSpc>
            </a:pPr>
            <a:r>
              <a:rPr lang="ja-JP" altLang="en-US" b="1" dirty="0">
                <a:latin typeface="HG丸ｺﾞｼｯｸM-PRO" panose="020F0400000000000000" pitchFamily="50" charset="-128"/>
                <a:ea typeface="HG丸ｺﾞｼｯｸM-PRO" panose="020F0400000000000000" pitchFamily="50" charset="-128"/>
              </a:rPr>
              <a:t>　国家資格である社会福祉士や精神保健福祉士の受験資格を得ることができる佐久大学人間福祉学部人間福祉学科では、地域社会で活躍できる人材育成を目的に、立科町が推薦者を決める、市町村推薦制の入学試験受験者を募集します。</a:t>
            </a:r>
          </a:p>
        </p:txBody>
      </p:sp>
      <p:sp>
        <p:nvSpPr>
          <p:cNvPr id="11" name="四角形: 角を丸くする 10">
            <a:extLst>
              <a:ext uri="{FF2B5EF4-FFF2-40B4-BE49-F238E27FC236}">
                <a16:creationId xmlns:a16="http://schemas.microsoft.com/office/drawing/2014/main" id="{D8CC6768-6612-7E4D-23C5-F9CCB9307867}"/>
              </a:ext>
            </a:extLst>
          </p:cNvPr>
          <p:cNvSpPr/>
          <p:nvPr/>
        </p:nvSpPr>
        <p:spPr>
          <a:xfrm>
            <a:off x="816077" y="2281991"/>
            <a:ext cx="10825318" cy="4038872"/>
          </a:xfrm>
          <a:prstGeom prst="roundRect">
            <a:avLst>
              <a:gd name="adj" fmla="val 2681"/>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736E8AD7-BA82-C066-546B-6149EDE77C3D}"/>
              </a:ext>
            </a:extLst>
          </p:cNvPr>
          <p:cNvSpPr txBox="1"/>
          <p:nvPr/>
        </p:nvSpPr>
        <p:spPr>
          <a:xfrm>
            <a:off x="816077" y="2281990"/>
            <a:ext cx="10987996" cy="4029308"/>
          </a:xfrm>
          <a:prstGeom prst="rect">
            <a:avLst/>
          </a:prstGeom>
          <a:noFill/>
        </p:spPr>
        <p:txBody>
          <a:bodyPr wrap="square" lIns="91440" tIns="45720" rIns="91440" bIns="45720" anchor="t">
            <a:spAutoFit/>
          </a:bodyPr>
          <a:lstStyle/>
          <a:p>
            <a:pPr>
              <a:lnSpc>
                <a:spcPts val="2100"/>
              </a:lnSpc>
            </a:pPr>
            <a:r>
              <a:rPr lang="ja-JP" altLang="en-US" sz="1600" b="1" dirty="0">
                <a:latin typeface="HG丸ｺﾞｼｯｸM-PRO" panose="020F0400000000000000" pitchFamily="50" charset="-128"/>
                <a:ea typeface="HG丸ｺﾞｼｯｸM-PRO" panose="020F0400000000000000" pitchFamily="50" charset="-128"/>
              </a:rPr>
              <a:t>◆募集学部・学科　　人間福祉学部 人間福祉学科</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◆募　集　人　数　　若干名</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◆出　願　期　間　　第</a:t>
            </a:r>
            <a:r>
              <a:rPr lang="en-US" altLang="ja-JP" sz="1600" b="1" dirty="0">
                <a:latin typeface="HG丸ｺﾞｼｯｸM-PRO" panose="020F0400000000000000" pitchFamily="50" charset="-128"/>
                <a:ea typeface="HG丸ｺﾞｼｯｸM-PRO" panose="020F0400000000000000" pitchFamily="50" charset="-128"/>
              </a:rPr>
              <a:t>Ⅰ</a:t>
            </a:r>
            <a:r>
              <a:rPr lang="ja-JP" altLang="en-US" sz="1600" b="1" dirty="0">
                <a:latin typeface="HG丸ｺﾞｼｯｸM-PRO" panose="020F0400000000000000" pitchFamily="50" charset="-128"/>
                <a:ea typeface="HG丸ｺﾞｼｯｸM-PRO" panose="020F0400000000000000" pitchFamily="50" charset="-128"/>
              </a:rPr>
              <a:t>期　令和６年</a:t>
            </a:r>
            <a:r>
              <a:rPr lang="en-US" altLang="ja-JP" sz="1600" b="1" dirty="0">
                <a:latin typeface="HG丸ｺﾞｼｯｸM-PRO" panose="020F0400000000000000" pitchFamily="50" charset="-128"/>
                <a:ea typeface="HG丸ｺﾞｼｯｸM-PRO" panose="020F0400000000000000" pitchFamily="50" charset="-128"/>
              </a:rPr>
              <a:t>9</a:t>
            </a:r>
            <a:r>
              <a:rPr lang="ja-JP" altLang="en-US" sz="1600" b="1" dirty="0">
                <a:latin typeface="HG丸ｺﾞｼｯｸM-PRO" panose="020F0400000000000000" pitchFamily="50" charset="-128"/>
                <a:ea typeface="HG丸ｺﾞｼｯｸM-PRO" panose="020F0400000000000000" pitchFamily="50" charset="-128"/>
              </a:rPr>
              <a:t>月</a:t>
            </a:r>
            <a:r>
              <a:rPr lang="en-US" altLang="ja-JP" sz="1600" b="1" dirty="0">
                <a:latin typeface="HG丸ｺﾞｼｯｸM-PRO" panose="020F0400000000000000" pitchFamily="50" charset="-128"/>
                <a:ea typeface="HG丸ｺﾞｼｯｸM-PRO" panose="020F0400000000000000" pitchFamily="50" charset="-128"/>
              </a:rPr>
              <a:t>2</a:t>
            </a:r>
            <a:r>
              <a:rPr lang="ja-JP" altLang="en-US" sz="1600" b="1" dirty="0">
                <a:latin typeface="HG丸ｺﾞｼｯｸM-PRO" panose="020F0400000000000000" pitchFamily="50" charset="-128"/>
                <a:ea typeface="HG丸ｺﾞｼｯｸM-PRO" panose="020F0400000000000000" pitchFamily="50" charset="-128"/>
              </a:rPr>
              <a:t>日（月）～令和</a:t>
            </a:r>
            <a:r>
              <a:rPr lang="en-US" altLang="ja-JP" sz="1600" b="1" dirty="0">
                <a:latin typeface="HG丸ｺﾞｼｯｸM-PRO" panose="020F0400000000000000" pitchFamily="50" charset="-128"/>
                <a:ea typeface="HG丸ｺﾞｼｯｸM-PRO" panose="020F0400000000000000" pitchFamily="50" charset="-128"/>
              </a:rPr>
              <a:t>6</a:t>
            </a:r>
            <a:r>
              <a:rPr lang="ja-JP" altLang="en-US" sz="1600" b="1" dirty="0">
                <a:latin typeface="HG丸ｺﾞｼｯｸM-PRO" panose="020F0400000000000000" pitchFamily="50" charset="-128"/>
                <a:ea typeface="HG丸ｺﾞｼｯｸM-PRO" panose="020F0400000000000000" pitchFamily="50" charset="-128"/>
              </a:rPr>
              <a:t>年</a:t>
            </a:r>
            <a:r>
              <a:rPr lang="en-US" altLang="ja-JP" sz="1600" b="1" dirty="0">
                <a:latin typeface="HG丸ｺﾞｼｯｸM-PRO" panose="020F0400000000000000" pitchFamily="50" charset="-128"/>
                <a:ea typeface="HG丸ｺﾞｼｯｸM-PRO" panose="020F0400000000000000" pitchFamily="50" charset="-128"/>
              </a:rPr>
              <a:t>9</a:t>
            </a:r>
            <a:r>
              <a:rPr lang="ja-JP" altLang="en-US" sz="1600" b="1" dirty="0">
                <a:latin typeface="HG丸ｺﾞｼｯｸM-PRO" panose="020F0400000000000000" pitchFamily="50" charset="-128"/>
                <a:ea typeface="HG丸ｺﾞｼｯｸM-PRO" panose="020F0400000000000000" pitchFamily="50" charset="-128"/>
              </a:rPr>
              <a:t>月</a:t>
            </a:r>
            <a:r>
              <a:rPr lang="en-US" altLang="ja-JP" sz="1600" b="1" dirty="0">
                <a:latin typeface="HG丸ｺﾞｼｯｸM-PRO" panose="020F0400000000000000" pitchFamily="50" charset="-128"/>
                <a:ea typeface="HG丸ｺﾞｼｯｸM-PRO" panose="020F0400000000000000" pitchFamily="50" charset="-128"/>
              </a:rPr>
              <a:t>13</a:t>
            </a:r>
            <a:r>
              <a:rPr lang="ja-JP" altLang="en-US" sz="1600" b="1" dirty="0">
                <a:latin typeface="HG丸ｺﾞｼｯｸM-PRO" panose="020F0400000000000000" pitchFamily="50" charset="-128"/>
                <a:ea typeface="HG丸ｺﾞｼｯｸM-PRO" panose="020F0400000000000000" pitchFamily="50" charset="-128"/>
              </a:rPr>
              <a:t>日（金）</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第</a:t>
            </a:r>
            <a:r>
              <a:rPr lang="en-US" altLang="ja-JP" sz="1600" b="1" dirty="0">
                <a:latin typeface="HG丸ｺﾞｼｯｸM-PRO" panose="020F0400000000000000" pitchFamily="50" charset="-128"/>
                <a:ea typeface="HG丸ｺﾞｼｯｸM-PRO" panose="020F0400000000000000" pitchFamily="50" charset="-128"/>
              </a:rPr>
              <a:t>Ⅱ</a:t>
            </a:r>
            <a:r>
              <a:rPr lang="ja-JP" altLang="en-US" sz="1600" b="1" dirty="0">
                <a:latin typeface="HG丸ｺﾞｼｯｸM-PRO" panose="020F0400000000000000" pitchFamily="50" charset="-128"/>
                <a:ea typeface="HG丸ｺﾞｼｯｸM-PRO" panose="020F0400000000000000" pitchFamily="50" charset="-128"/>
              </a:rPr>
              <a:t>期　令和</a:t>
            </a:r>
            <a:r>
              <a:rPr lang="en-US" altLang="ja-JP" sz="1600" b="1" dirty="0">
                <a:latin typeface="HG丸ｺﾞｼｯｸM-PRO" panose="020F0400000000000000" pitchFamily="50" charset="-128"/>
                <a:ea typeface="HG丸ｺﾞｼｯｸM-PRO" panose="020F0400000000000000" pitchFamily="50" charset="-128"/>
              </a:rPr>
              <a:t>7</a:t>
            </a:r>
            <a:r>
              <a:rPr lang="ja-JP" altLang="en-US" sz="1600" b="1" dirty="0">
                <a:latin typeface="HG丸ｺﾞｼｯｸM-PRO" panose="020F0400000000000000" pitchFamily="50" charset="-128"/>
                <a:ea typeface="HG丸ｺﾞｼｯｸM-PRO" panose="020F0400000000000000" pitchFamily="50" charset="-128"/>
              </a:rPr>
              <a:t>年</a:t>
            </a:r>
            <a:r>
              <a:rPr lang="en-US" altLang="ja-JP" sz="1600" b="1" dirty="0">
                <a:latin typeface="HG丸ｺﾞｼｯｸM-PRO" panose="020F0400000000000000" pitchFamily="50" charset="-128"/>
                <a:ea typeface="HG丸ｺﾞｼｯｸM-PRO" panose="020F0400000000000000" pitchFamily="50" charset="-128"/>
              </a:rPr>
              <a:t>1</a:t>
            </a:r>
            <a:r>
              <a:rPr lang="ja-JP" altLang="en-US" sz="1600" b="1" dirty="0">
                <a:latin typeface="HG丸ｺﾞｼｯｸM-PRO" panose="020F0400000000000000" pitchFamily="50" charset="-128"/>
                <a:ea typeface="HG丸ｺﾞｼｯｸM-PRO" panose="020F0400000000000000" pitchFamily="50" charset="-128"/>
              </a:rPr>
              <a:t>月</a:t>
            </a:r>
            <a:r>
              <a:rPr lang="en-US" altLang="ja-JP" sz="1600" b="1" dirty="0">
                <a:latin typeface="HG丸ｺﾞｼｯｸM-PRO" panose="020F0400000000000000" pitchFamily="50" charset="-128"/>
                <a:ea typeface="HG丸ｺﾞｼｯｸM-PRO" panose="020F0400000000000000" pitchFamily="50" charset="-128"/>
              </a:rPr>
              <a:t>15</a:t>
            </a:r>
            <a:r>
              <a:rPr lang="ja-JP" altLang="en-US" sz="1600" b="1" dirty="0">
                <a:latin typeface="HG丸ｺﾞｼｯｸM-PRO" panose="020F0400000000000000" pitchFamily="50" charset="-128"/>
                <a:ea typeface="HG丸ｺﾞｼｯｸM-PRO" panose="020F0400000000000000" pitchFamily="50" charset="-128"/>
              </a:rPr>
              <a:t>日（水）～令和</a:t>
            </a:r>
            <a:r>
              <a:rPr lang="en-US" altLang="ja-JP" sz="1600" b="1" dirty="0">
                <a:latin typeface="HG丸ｺﾞｼｯｸM-PRO" panose="020F0400000000000000" pitchFamily="50" charset="-128"/>
                <a:ea typeface="HG丸ｺﾞｼｯｸM-PRO" panose="020F0400000000000000" pitchFamily="50" charset="-128"/>
              </a:rPr>
              <a:t>6</a:t>
            </a:r>
            <a:r>
              <a:rPr lang="ja-JP" altLang="en-US" sz="1600" b="1" dirty="0">
                <a:latin typeface="HG丸ｺﾞｼｯｸM-PRO" panose="020F0400000000000000" pitchFamily="50" charset="-128"/>
                <a:ea typeface="HG丸ｺﾞｼｯｸM-PRO" panose="020F0400000000000000" pitchFamily="50" charset="-128"/>
              </a:rPr>
              <a:t>年</a:t>
            </a:r>
            <a:r>
              <a:rPr lang="en-US" altLang="ja-JP" sz="1600" b="1" dirty="0">
                <a:latin typeface="HG丸ｺﾞｼｯｸM-PRO" panose="020F0400000000000000" pitchFamily="50" charset="-128"/>
                <a:ea typeface="HG丸ｺﾞｼｯｸM-PRO" panose="020F0400000000000000" pitchFamily="50" charset="-128"/>
              </a:rPr>
              <a:t>1</a:t>
            </a:r>
            <a:r>
              <a:rPr lang="ja-JP" altLang="en-US" sz="1600" b="1" dirty="0">
                <a:latin typeface="HG丸ｺﾞｼｯｸM-PRO" panose="020F0400000000000000" pitchFamily="50" charset="-128"/>
                <a:ea typeface="HG丸ｺﾞｼｯｸM-PRO" panose="020F0400000000000000" pitchFamily="50" charset="-128"/>
              </a:rPr>
              <a:t>月</a:t>
            </a:r>
            <a:r>
              <a:rPr lang="en-US" altLang="ja-JP" sz="1600" b="1" dirty="0">
                <a:latin typeface="HG丸ｺﾞｼｯｸM-PRO" panose="020F0400000000000000" pitchFamily="50" charset="-128"/>
                <a:ea typeface="HG丸ｺﾞｼｯｸM-PRO" panose="020F0400000000000000" pitchFamily="50" charset="-128"/>
              </a:rPr>
              <a:t>31</a:t>
            </a:r>
            <a:r>
              <a:rPr lang="ja-JP" altLang="en-US" sz="1600" b="1" dirty="0">
                <a:latin typeface="HG丸ｺﾞｼｯｸM-PRO" panose="020F0400000000000000" pitchFamily="50" charset="-128"/>
                <a:ea typeface="HG丸ｺﾞｼｯｸM-PRO" panose="020F0400000000000000" pitchFamily="50" charset="-128"/>
              </a:rPr>
              <a:t>日（金）　</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a:ea typeface="HG丸ｺﾞｼｯｸM-PRO"/>
              </a:rPr>
              <a:t>◆試　　験　　日　　第</a:t>
            </a:r>
            <a:r>
              <a:rPr lang="en-US" altLang="ja-JP" sz="1600" b="1" dirty="0">
                <a:latin typeface="HG丸ｺﾞｼｯｸM-PRO"/>
                <a:ea typeface="HG丸ｺﾞｼｯｸM-PRO"/>
              </a:rPr>
              <a:t>Ⅰ</a:t>
            </a:r>
            <a:r>
              <a:rPr lang="ja-JP" altLang="en-US" sz="1600" b="1" dirty="0">
                <a:latin typeface="HG丸ｺﾞｼｯｸM-PRO"/>
                <a:ea typeface="HG丸ｺﾞｼｯｸM-PRO"/>
              </a:rPr>
              <a:t>期　令和</a:t>
            </a:r>
            <a:r>
              <a:rPr lang="en-US" altLang="ja-JP" sz="1600" b="1" dirty="0">
                <a:latin typeface="HG丸ｺﾞｼｯｸM-PRO"/>
                <a:ea typeface="HG丸ｺﾞｼｯｸM-PRO"/>
              </a:rPr>
              <a:t>6</a:t>
            </a:r>
            <a:r>
              <a:rPr lang="ja-JP" altLang="en-US" sz="1600" b="1" dirty="0">
                <a:latin typeface="HG丸ｺﾞｼｯｸM-PRO"/>
                <a:ea typeface="HG丸ｺﾞｼｯｸM-PRO"/>
              </a:rPr>
              <a:t>年９月中旬、第</a:t>
            </a:r>
            <a:r>
              <a:rPr lang="en-US" altLang="ja-JP" sz="1600" b="1" dirty="0">
                <a:latin typeface="HG丸ｺﾞｼｯｸM-PRO"/>
                <a:ea typeface="HG丸ｺﾞｼｯｸM-PRO"/>
              </a:rPr>
              <a:t>Ⅱ</a:t>
            </a:r>
            <a:r>
              <a:rPr lang="ja-JP" altLang="en-US" sz="1600" b="1" dirty="0">
                <a:latin typeface="HG丸ｺﾞｼｯｸM-PRO"/>
                <a:ea typeface="HG丸ｺﾞｼｯｸM-PRO"/>
              </a:rPr>
              <a:t>期　令和</a:t>
            </a:r>
            <a:r>
              <a:rPr lang="en-US" altLang="ja-JP" sz="1600" b="1" dirty="0">
                <a:latin typeface="HG丸ｺﾞｼｯｸM-PRO"/>
                <a:ea typeface="HG丸ｺﾞｼｯｸM-PRO"/>
              </a:rPr>
              <a:t>7</a:t>
            </a:r>
            <a:r>
              <a:rPr lang="ja-JP" altLang="en-US" sz="1600" b="1" dirty="0">
                <a:latin typeface="HG丸ｺﾞｼｯｸM-PRO"/>
                <a:ea typeface="HG丸ｺﾞｼｯｸM-PRO"/>
              </a:rPr>
              <a:t>年２月上旬</a:t>
            </a:r>
            <a:endParaRPr lang="en-US" altLang="ja-JP" sz="1600" b="1" dirty="0">
              <a:latin typeface="HG丸ｺﾞｼｯｸM-PRO"/>
              <a:ea typeface="HG丸ｺﾞｼｯｸM-PRO"/>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◆試　験　会　場　　立科町役場内</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a:ea typeface="HG丸ｺﾞｼｯｸM-PRO"/>
              </a:rPr>
              <a:t>◆決　定　通　知　　第</a:t>
            </a:r>
            <a:r>
              <a:rPr lang="en-US" altLang="ja-JP" sz="1600" b="1" dirty="0">
                <a:latin typeface="HG丸ｺﾞｼｯｸM-PRO"/>
                <a:ea typeface="HG丸ｺﾞｼｯｸM-PRO"/>
              </a:rPr>
              <a:t>Ⅰ</a:t>
            </a:r>
            <a:r>
              <a:rPr lang="ja-JP" altLang="en-US" sz="1600" b="1" dirty="0">
                <a:latin typeface="HG丸ｺﾞｼｯｸM-PRO"/>
                <a:ea typeface="HG丸ｺﾞｼｯｸM-PRO"/>
              </a:rPr>
              <a:t>期　令和</a:t>
            </a:r>
            <a:r>
              <a:rPr lang="en-US" altLang="ja-JP" sz="1600" b="1" dirty="0">
                <a:latin typeface="HG丸ｺﾞｼｯｸM-PRO"/>
                <a:ea typeface="HG丸ｺﾞｼｯｸM-PRO"/>
              </a:rPr>
              <a:t>6</a:t>
            </a:r>
            <a:r>
              <a:rPr lang="ja-JP" altLang="en-US" sz="1600" b="1" dirty="0">
                <a:latin typeface="HG丸ｺﾞｼｯｸM-PRO"/>
                <a:ea typeface="HG丸ｺﾞｼｯｸM-PRO"/>
              </a:rPr>
              <a:t>年９月下旬、第</a:t>
            </a:r>
            <a:r>
              <a:rPr lang="en-US" altLang="ja-JP" sz="1600" b="1" dirty="0">
                <a:latin typeface="HG丸ｺﾞｼｯｸM-PRO"/>
                <a:ea typeface="HG丸ｺﾞｼｯｸM-PRO"/>
              </a:rPr>
              <a:t>Ⅱ</a:t>
            </a:r>
            <a:r>
              <a:rPr lang="ja-JP" altLang="en-US" sz="1600" b="1" dirty="0">
                <a:latin typeface="HG丸ｺﾞｼｯｸM-PRO"/>
                <a:ea typeface="HG丸ｺﾞｼｯｸM-PRO"/>
              </a:rPr>
              <a:t>期　令和</a:t>
            </a:r>
            <a:r>
              <a:rPr lang="en-US" altLang="ja-JP" sz="1600" b="1" dirty="0">
                <a:latin typeface="HG丸ｺﾞｼｯｸM-PRO"/>
                <a:ea typeface="HG丸ｺﾞｼｯｸM-PRO"/>
              </a:rPr>
              <a:t>7</a:t>
            </a:r>
            <a:r>
              <a:rPr lang="ja-JP" altLang="en-US" sz="1600" b="1" dirty="0">
                <a:latin typeface="HG丸ｺﾞｼｯｸM-PRO"/>
                <a:ea typeface="HG丸ｺﾞｼｯｸM-PRO"/>
              </a:rPr>
              <a:t>年２月中旬　</a:t>
            </a:r>
            <a:endParaRPr lang="en-US" altLang="ja-JP" sz="1600" b="1" dirty="0">
              <a:latin typeface="HG丸ｺﾞｼｯｸM-PRO"/>
              <a:ea typeface="HG丸ｺﾞｼｯｸM-PRO"/>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主な出願条件　　  ①立科町内に住居登録している方、または立科町内の高等学校に通学している方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②次の項目のうち、いずれか</a:t>
            </a:r>
            <a:r>
              <a:rPr lang="en-US" altLang="ja-JP" sz="1600" b="1" dirty="0">
                <a:latin typeface="HG丸ｺﾞｼｯｸM-PRO" panose="020F0400000000000000" pitchFamily="50" charset="-128"/>
                <a:ea typeface="HG丸ｺﾞｼｯｸM-PRO" panose="020F0400000000000000" pitchFamily="50" charset="-128"/>
              </a:rPr>
              <a:t>1</a:t>
            </a:r>
            <a:r>
              <a:rPr lang="ja-JP" altLang="en-US" sz="1600" b="1" dirty="0">
                <a:latin typeface="HG丸ｺﾞｼｯｸM-PRO" panose="020F0400000000000000" pitchFamily="50" charset="-128"/>
                <a:ea typeface="HG丸ｺﾞｼｯｸM-PRO" panose="020F0400000000000000" pitchFamily="50" charset="-128"/>
              </a:rPr>
              <a:t>つに該当する方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a:t>
            </a:r>
            <a:r>
              <a:rPr lang="ja-JP" altLang="en-US" sz="1400" b="1" dirty="0">
                <a:latin typeface="HG丸ｺﾞｼｯｸM-PRO" panose="020F0400000000000000" pitchFamily="50" charset="-128"/>
                <a:ea typeface="HG丸ｺﾞｼｯｸM-PRO" panose="020F0400000000000000" pitchFamily="50" charset="-128"/>
              </a:rPr>
              <a:t>（ア）高等学校（中等教育学校の後期課程を含む）を卒業した方、または令和</a:t>
            </a:r>
            <a:r>
              <a:rPr lang="en-US" altLang="ja-JP" sz="1400" b="1" dirty="0">
                <a:latin typeface="HG丸ｺﾞｼｯｸM-PRO" panose="020F0400000000000000" pitchFamily="50" charset="-128"/>
                <a:ea typeface="HG丸ｺﾞｼｯｸM-PRO" panose="020F0400000000000000" pitchFamily="50" charset="-128"/>
              </a:rPr>
              <a:t>7</a:t>
            </a:r>
            <a:r>
              <a:rPr lang="ja-JP" altLang="en-US" sz="1400" b="1" dirty="0">
                <a:latin typeface="HG丸ｺﾞｼｯｸM-PRO" panose="020F0400000000000000" pitchFamily="50" charset="-128"/>
                <a:ea typeface="HG丸ｺﾞｼｯｸM-PRO" panose="020F0400000000000000" pitchFamily="50" charset="-128"/>
              </a:rPr>
              <a:t>年</a:t>
            </a:r>
            <a:r>
              <a:rPr lang="en-US" altLang="ja-JP" sz="1400" b="1" dirty="0">
                <a:latin typeface="HG丸ｺﾞｼｯｸM-PRO" panose="020F0400000000000000" pitchFamily="50" charset="-128"/>
                <a:ea typeface="HG丸ｺﾞｼｯｸM-PRO" panose="020F0400000000000000" pitchFamily="50" charset="-128"/>
              </a:rPr>
              <a:t>3</a:t>
            </a:r>
            <a:r>
              <a:rPr lang="ja-JP" altLang="en-US" sz="1400" b="1" dirty="0">
                <a:latin typeface="HG丸ｺﾞｼｯｸM-PRO" panose="020F0400000000000000" pitchFamily="50" charset="-128"/>
                <a:ea typeface="HG丸ｺﾞｼｯｸM-PRO" panose="020F0400000000000000" pitchFamily="50" charset="-128"/>
              </a:rPr>
              <a:t>月卒業見込みの方</a:t>
            </a:r>
            <a:endParaRPr lang="en-US" altLang="ja-JP" sz="14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a:t>
            </a:r>
            <a:r>
              <a:rPr lang="ja-JP" altLang="en-US" sz="1400" b="1" dirty="0">
                <a:latin typeface="HG丸ｺﾞｼｯｸM-PRO" panose="020F0400000000000000" pitchFamily="50" charset="-128"/>
                <a:ea typeface="HG丸ｺﾞｼｯｸM-PRO" panose="020F0400000000000000" pitchFamily="50" charset="-128"/>
              </a:rPr>
              <a:t>（イ）通常の過程による</a:t>
            </a:r>
            <a:r>
              <a:rPr lang="en-US" altLang="ja-JP" sz="1400" b="1" dirty="0">
                <a:latin typeface="HG丸ｺﾞｼｯｸM-PRO" panose="020F0400000000000000" pitchFamily="50" charset="-128"/>
                <a:ea typeface="HG丸ｺﾞｼｯｸM-PRO" panose="020F0400000000000000" pitchFamily="50" charset="-128"/>
              </a:rPr>
              <a:t>12</a:t>
            </a:r>
            <a:r>
              <a:rPr lang="ja-JP" altLang="en-US" sz="1400" b="1" dirty="0">
                <a:latin typeface="HG丸ｺﾞｼｯｸM-PRO" panose="020F0400000000000000" pitchFamily="50" charset="-128"/>
                <a:ea typeface="HG丸ｺﾞｼｯｸM-PRO" panose="020F0400000000000000" pitchFamily="50" charset="-128"/>
              </a:rPr>
              <a:t>年の学校教育を修了した方、または令和</a:t>
            </a:r>
            <a:r>
              <a:rPr lang="en-US" altLang="ja-JP" sz="1400" b="1" dirty="0">
                <a:latin typeface="HG丸ｺﾞｼｯｸM-PRO" panose="020F0400000000000000" pitchFamily="50" charset="-128"/>
                <a:ea typeface="HG丸ｺﾞｼｯｸM-PRO" panose="020F0400000000000000" pitchFamily="50" charset="-128"/>
              </a:rPr>
              <a:t>7</a:t>
            </a:r>
            <a:r>
              <a:rPr lang="ja-JP" altLang="en-US" sz="1400" b="1" dirty="0">
                <a:latin typeface="HG丸ｺﾞｼｯｸM-PRO" panose="020F0400000000000000" pitchFamily="50" charset="-128"/>
                <a:ea typeface="HG丸ｺﾞｼｯｸM-PRO" panose="020F0400000000000000" pitchFamily="50" charset="-128"/>
              </a:rPr>
              <a:t>年</a:t>
            </a:r>
            <a:r>
              <a:rPr lang="en-US" altLang="ja-JP" sz="1400" b="1" dirty="0">
                <a:latin typeface="HG丸ｺﾞｼｯｸM-PRO" panose="020F0400000000000000" pitchFamily="50" charset="-128"/>
                <a:ea typeface="HG丸ｺﾞｼｯｸM-PRO" panose="020F0400000000000000" pitchFamily="50" charset="-128"/>
              </a:rPr>
              <a:t>3</a:t>
            </a:r>
            <a:r>
              <a:rPr lang="ja-JP" altLang="en-US" sz="1400" b="1" dirty="0">
                <a:latin typeface="HG丸ｺﾞｼｯｸM-PRO" panose="020F0400000000000000" pitchFamily="50" charset="-128"/>
                <a:ea typeface="HG丸ｺﾞｼｯｸM-PRO" panose="020F0400000000000000" pitchFamily="50" charset="-128"/>
              </a:rPr>
              <a:t>月修了見込みの方</a:t>
            </a:r>
            <a:endParaRPr lang="en-US" altLang="ja-JP" sz="14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③人間福祉学部人間福祉学科を第</a:t>
            </a:r>
            <a:r>
              <a:rPr lang="en-US" altLang="ja-JP" sz="1600" b="1" dirty="0">
                <a:latin typeface="HG丸ｺﾞｼｯｸM-PRO" panose="020F0400000000000000" pitchFamily="50" charset="-128"/>
                <a:ea typeface="HG丸ｺﾞｼｯｸM-PRO" panose="020F0400000000000000" pitchFamily="50" charset="-128"/>
              </a:rPr>
              <a:t>1</a:t>
            </a:r>
            <a:r>
              <a:rPr lang="ja-JP" altLang="en-US" sz="1600" b="1" dirty="0">
                <a:latin typeface="HG丸ｺﾞｼｯｸM-PRO" panose="020F0400000000000000" pitchFamily="50" charset="-128"/>
                <a:ea typeface="HG丸ｺﾞｼｯｸM-PRO" panose="020F0400000000000000" pitchFamily="50" charset="-128"/>
              </a:rPr>
              <a:t>志望とし、入学を許可された場合、必ず入学する方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2100"/>
              </a:lnSpc>
            </a:pPr>
            <a:r>
              <a:rPr lang="ja-JP" altLang="en-US" sz="1600" b="1" dirty="0">
                <a:latin typeface="HG丸ｺﾞｼｯｸM-PRO" panose="020F0400000000000000" pitchFamily="50" charset="-128"/>
                <a:ea typeface="HG丸ｺﾞｼｯｸM-PRO" panose="020F0400000000000000" pitchFamily="50" charset="-128"/>
              </a:rPr>
              <a:t>　　　　　　　　　　④在学するまたは卒業した学校長等の推薦を受けた方</a:t>
            </a:r>
            <a:endParaRPr lang="en-US" altLang="ja-JP" sz="1600" b="1" dirty="0">
              <a:latin typeface="HG丸ｺﾞｼｯｸM-PRO" panose="020F0400000000000000" pitchFamily="50" charset="-128"/>
              <a:ea typeface="HG丸ｺﾞｼｯｸM-PRO" panose="020F0400000000000000" pitchFamily="50" charset="-128"/>
            </a:endParaRPr>
          </a:p>
          <a:p>
            <a:pPr>
              <a:lnSpc>
                <a:spcPts val="1700"/>
              </a:lnSpc>
            </a:pPr>
            <a:r>
              <a:rPr lang="ja-JP" altLang="en-US" sz="1400" dirty="0">
                <a:latin typeface="HG丸ｺﾞｼｯｸM-PRO" panose="020F0400000000000000" pitchFamily="50" charset="-128"/>
                <a:ea typeface="HG丸ｺﾞｼｯｸM-PRO" panose="020F0400000000000000" pitchFamily="50" charset="-128"/>
              </a:rPr>
              <a:t>　　</a:t>
            </a:r>
            <a:r>
              <a:rPr lang="en-US" altLang="ja-JP" sz="1600" dirty="0">
                <a:latin typeface="HG丸ｺﾞｼｯｸM-PRO" panose="020F0400000000000000" pitchFamily="34" charset="-128"/>
                <a:ea typeface="HG丸ｺﾞｼｯｸM-PRO" panose="020F0400000000000000" pitchFamily="34" charset="-128"/>
              </a:rPr>
              <a:t>※</a:t>
            </a:r>
            <a:r>
              <a:rPr lang="ja-JP" altLang="en-US" sz="1600" b="1" u="sng" dirty="0">
                <a:latin typeface="HG丸ｺﾞｼｯｸM-PRO" panose="020F0400000000000000" pitchFamily="34" charset="-128"/>
                <a:ea typeface="HG丸ｺﾞｼｯｸM-PRO" panose="020F0400000000000000" pitchFamily="34" charset="-128"/>
              </a:rPr>
              <a:t>本入試区分での受験を希望される方は、市町村制</a:t>
            </a:r>
            <a:r>
              <a:rPr lang="en-US" altLang="ja-JP" sz="1600" b="1" u="sng" dirty="0">
                <a:latin typeface="HG丸ｺﾞｼｯｸM-PRO" panose="020F0400000000000000" pitchFamily="34" charset="-128"/>
                <a:ea typeface="HG丸ｺﾞｼｯｸM-PRO" panose="020F0400000000000000" pitchFamily="34" charset="-128"/>
              </a:rPr>
              <a:t>Ⅰ</a:t>
            </a:r>
            <a:r>
              <a:rPr lang="ja-JP" altLang="en-US" sz="1600" b="1" u="sng" dirty="0">
                <a:latin typeface="HG丸ｺﾞｼｯｸM-PRO" panose="020F0400000000000000" pitchFamily="34" charset="-128"/>
                <a:ea typeface="HG丸ｺﾞｼｯｸM-PRO" panose="020F0400000000000000" pitchFamily="34" charset="-128"/>
              </a:rPr>
              <a:t>について令和</a:t>
            </a:r>
            <a:r>
              <a:rPr lang="en-US" altLang="ja-JP" sz="1600" b="1" u="sng" dirty="0">
                <a:latin typeface="HG丸ｺﾞｼｯｸM-PRO" panose="020F0400000000000000" pitchFamily="34" charset="-128"/>
                <a:ea typeface="HG丸ｺﾞｼｯｸM-PRO" panose="020F0400000000000000" pitchFamily="34" charset="-128"/>
              </a:rPr>
              <a:t>6</a:t>
            </a:r>
            <a:r>
              <a:rPr lang="ja-JP" altLang="en-US" sz="1600" b="1" u="sng" dirty="0">
                <a:latin typeface="HG丸ｺﾞｼｯｸM-PRO" panose="020F0400000000000000" pitchFamily="34" charset="-128"/>
                <a:ea typeface="HG丸ｺﾞｼｯｸM-PRO" panose="020F0400000000000000" pitchFamily="34" charset="-128"/>
              </a:rPr>
              <a:t>年８月</a:t>
            </a:r>
            <a:r>
              <a:rPr lang="en-US" altLang="ja-JP" sz="1600" b="1" u="sng" dirty="0">
                <a:latin typeface="HG丸ｺﾞｼｯｸM-PRO" panose="020F0400000000000000" pitchFamily="34" charset="-128"/>
                <a:ea typeface="HG丸ｺﾞｼｯｸM-PRO" panose="020F0400000000000000" pitchFamily="34" charset="-128"/>
              </a:rPr>
              <a:t>1</a:t>
            </a:r>
            <a:r>
              <a:rPr lang="ja-JP" altLang="en-US" sz="1600" b="1" u="sng" dirty="0">
                <a:latin typeface="HG丸ｺﾞｼｯｸM-PRO" panose="020F0400000000000000" pitchFamily="34" charset="-128"/>
                <a:ea typeface="HG丸ｺﾞｼｯｸM-PRO" panose="020F0400000000000000" pitchFamily="34" charset="-128"/>
              </a:rPr>
              <a:t>日（木）、市町村制</a:t>
            </a:r>
            <a:r>
              <a:rPr lang="en-US" altLang="ja-JP" sz="1600" b="1" u="sng" dirty="0">
                <a:latin typeface="HG丸ｺﾞｼｯｸM-PRO" panose="020F0400000000000000" pitchFamily="34" charset="-128"/>
                <a:ea typeface="HG丸ｺﾞｼｯｸM-PRO" panose="020F0400000000000000" pitchFamily="34" charset="-128"/>
              </a:rPr>
              <a:t>Ⅱ</a:t>
            </a:r>
            <a:r>
              <a:rPr lang="ja-JP" altLang="en-US" sz="1600" b="1" u="sng" dirty="0">
                <a:latin typeface="HG丸ｺﾞｼｯｸM-PRO" panose="020F0400000000000000" pitchFamily="34" charset="-128"/>
                <a:ea typeface="HG丸ｺﾞｼｯｸM-PRO" panose="020F0400000000000000" pitchFamily="34" charset="-128"/>
              </a:rPr>
              <a:t>について</a:t>
            </a:r>
            <a:endParaRPr lang="en-US" altLang="ja-JP" sz="1600" b="1" u="sng" dirty="0">
              <a:latin typeface="HG丸ｺﾞｼｯｸM-PRO" panose="020F0400000000000000" pitchFamily="34" charset="-128"/>
              <a:ea typeface="HG丸ｺﾞｼｯｸM-PRO" panose="020F0400000000000000" pitchFamily="34" charset="-128"/>
            </a:endParaRPr>
          </a:p>
          <a:p>
            <a:pPr>
              <a:lnSpc>
                <a:spcPts val="1700"/>
              </a:lnSpc>
            </a:pPr>
            <a:r>
              <a:rPr lang="ja-JP" altLang="en-US" sz="1600" b="1" dirty="0">
                <a:latin typeface="HG丸ｺﾞｼｯｸM-PRO" panose="020F0400000000000000" pitchFamily="34" charset="-128"/>
                <a:ea typeface="HG丸ｺﾞｼｯｸM-PRO" panose="020F0400000000000000" pitchFamily="34" charset="-128"/>
              </a:rPr>
              <a:t>　　  </a:t>
            </a:r>
            <a:r>
              <a:rPr lang="ja-JP" altLang="en-US" sz="1600" b="1" u="sng" dirty="0">
                <a:latin typeface="HG丸ｺﾞｼｯｸM-PRO" panose="020F0400000000000000" pitchFamily="34" charset="-128"/>
                <a:ea typeface="HG丸ｺﾞｼｯｸM-PRO" panose="020F0400000000000000" pitchFamily="34" charset="-128"/>
              </a:rPr>
              <a:t>令和</a:t>
            </a:r>
            <a:r>
              <a:rPr lang="en-US" altLang="ja-JP" sz="1600" b="1" u="sng" dirty="0">
                <a:latin typeface="HG丸ｺﾞｼｯｸM-PRO" panose="020F0400000000000000" pitchFamily="34" charset="-128"/>
                <a:ea typeface="HG丸ｺﾞｼｯｸM-PRO" panose="020F0400000000000000" pitchFamily="34" charset="-128"/>
              </a:rPr>
              <a:t>7</a:t>
            </a:r>
            <a:r>
              <a:rPr lang="ja-JP" altLang="en-US" sz="1600" b="1" u="sng" dirty="0">
                <a:latin typeface="HG丸ｺﾞｼｯｸM-PRO" panose="020F0400000000000000" pitchFamily="34" charset="-128"/>
                <a:ea typeface="HG丸ｺﾞｼｯｸM-PRO" panose="020F0400000000000000" pitchFamily="34" charset="-128"/>
              </a:rPr>
              <a:t>年１月</a:t>
            </a:r>
            <a:r>
              <a:rPr lang="en-US" altLang="ja-JP" sz="1600" b="1" u="sng" dirty="0">
                <a:latin typeface="HG丸ｺﾞｼｯｸM-PRO" panose="020F0400000000000000" pitchFamily="34" charset="-128"/>
                <a:ea typeface="HG丸ｺﾞｼｯｸM-PRO" panose="020F0400000000000000" pitchFamily="34" charset="-128"/>
              </a:rPr>
              <a:t>1</a:t>
            </a:r>
            <a:r>
              <a:rPr lang="ja-JP" altLang="en-US" sz="1600" b="1" u="sng" dirty="0">
                <a:latin typeface="HG丸ｺﾞｼｯｸM-PRO" panose="020F0400000000000000" pitchFamily="34" charset="-128"/>
                <a:ea typeface="HG丸ｺﾞｼｯｸM-PRO" panose="020F0400000000000000" pitchFamily="34" charset="-128"/>
              </a:rPr>
              <a:t>４日（火）までに佐久大学入試広報課までお問い合せください。</a:t>
            </a:r>
            <a:endParaRPr lang="en-US" altLang="ja-JP" sz="1600" b="1" u="sng" dirty="0">
              <a:latin typeface="HG丸ｺﾞｼｯｸM-PRO" panose="020F0400000000000000" pitchFamily="34" charset="-128"/>
              <a:ea typeface="HG丸ｺﾞｼｯｸM-PRO" panose="020F0400000000000000" pitchFamily="34" charset="-128"/>
            </a:endParaRPr>
          </a:p>
        </p:txBody>
      </p:sp>
      <p:sp>
        <p:nvSpPr>
          <p:cNvPr id="13" name="四角形: 角を丸くする 12">
            <a:extLst>
              <a:ext uri="{FF2B5EF4-FFF2-40B4-BE49-F238E27FC236}">
                <a16:creationId xmlns:a16="http://schemas.microsoft.com/office/drawing/2014/main" id="{39CD1577-BCFB-862C-7BD9-DA192C95D761}"/>
              </a:ext>
            </a:extLst>
          </p:cNvPr>
          <p:cNvSpPr/>
          <p:nvPr/>
        </p:nvSpPr>
        <p:spPr>
          <a:xfrm>
            <a:off x="811465" y="6420538"/>
            <a:ext cx="10825318" cy="333100"/>
          </a:xfrm>
          <a:prstGeom prst="roundRect">
            <a:avLst>
              <a:gd name="adj" fmla="val 2681"/>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BF7D7B31-57D5-02D5-EF07-09A52E5CFD1A}"/>
              </a:ext>
            </a:extLst>
          </p:cNvPr>
          <p:cNvSpPr txBox="1"/>
          <p:nvPr/>
        </p:nvSpPr>
        <p:spPr>
          <a:xfrm>
            <a:off x="666209" y="6383594"/>
            <a:ext cx="11137864" cy="329899"/>
          </a:xfrm>
          <a:prstGeom prst="rect">
            <a:avLst/>
          </a:prstGeom>
          <a:noFill/>
        </p:spPr>
        <p:txBody>
          <a:bodyPr wrap="square">
            <a:spAutoFit/>
          </a:bodyPr>
          <a:lstStyle/>
          <a:p>
            <a:pPr>
              <a:lnSpc>
                <a:spcPts val="2200"/>
              </a:lnSpc>
            </a:pPr>
            <a:r>
              <a:rPr lang="ja-JP" altLang="en-US" sz="1200" dirty="0">
                <a:latin typeface="HG丸ｺﾞｼｯｸM-PRO" panose="020F0400000000000000" pitchFamily="50" charset="-128"/>
                <a:ea typeface="HG丸ｺﾞｼｯｸM-PRO" panose="020F0400000000000000" pitchFamily="50" charset="-128"/>
              </a:rPr>
              <a:t>　</a:t>
            </a:r>
            <a:r>
              <a:rPr lang="en-US" altLang="ja-JP" sz="1200" dirty="0">
                <a:latin typeface="HG丸ｺﾞｼｯｸM-PRO" panose="020F0400000000000000" pitchFamily="50" charset="-128"/>
                <a:ea typeface="HG丸ｺﾞｼｯｸM-PRO" panose="020F0400000000000000" pitchFamily="50" charset="-128"/>
              </a:rPr>
              <a:t>【</a:t>
            </a:r>
            <a:r>
              <a:rPr lang="ja-JP" altLang="en-US" sz="1200" dirty="0">
                <a:latin typeface="HG丸ｺﾞｼｯｸM-PRO" panose="020F0400000000000000" pitchFamily="50" charset="-128"/>
                <a:ea typeface="HG丸ｺﾞｼｯｸM-PRO" panose="020F0400000000000000" pitchFamily="50" charset="-128"/>
              </a:rPr>
              <a:t>本件問い合わせ</a:t>
            </a:r>
            <a:r>
              <a:rPr lang="en-US" altLang="ja-JP" sz="1200" dirty="0">
                <a:latin typeface="HG丸ｺﾞｼｯｸM-PRO" panose="020F0400000000000000" pitchFamily="50" charset="-128"/>
                <a:ea typeface="HG丸ｺﾞｼｯｸM-PRO" panose="020F0400000000000000" pitchFamily="50" charset="-128"/>
              </a:rPr>
              <a:t>】</a:t>
            </a:r>
            <a:r>
              <a:rPr lang="ja-JP" altLang="en-US" sz="1200" dirty="0">
                <a:latin typeface="HG丸ｺﾞｼｯｸM-PRO" panose="020F0400000000000000" pitchFamily="50" charset="-128"/>
                <a:ea typeface="HG丸ｺﾞｼｯｸM-PRO" panose="020F0400000000000000" pitchFamily="50" charset="-128"/>
              </a:rPr>
              <a:t>佐久大学 入試広報課 電話 </a:t>
            </a:r>
            <a:r>
              <a:rPr lang="en-US" altLang="ja-JP" sz="1200" dirty="0">
                <a:latin typeface="HG丸ｺﾞｼｯｸM-PRO" panose="020F0400000000000000" pitchFamily="50" charset="-128"/>
                <a:ea typeface="HG丸ｺﾞｼｯｸM-PRO" panose="020F0400000000000000" pitchFamily="50" charset="-128"/>
              </a:rPr>
              <a:t>0267-68-6680</a:t>
            </a:r>
            <a:r>
              <a:rPr lang="ja-JP" altLang="en-US" sz="1200" dirty="0">
                <a:latin typeface="HG丸ｺﾞｼｯｸM-PRO" panose="020F0400000000000000" pitchFamily="50" charset="-128"/>
                <a:ea typeface="HG丸ｺﾞｼｯｸM-PRO" panose="020F0400000000000000" pitchFamily="50" charset="-128"/>
              </a:rPr>
              <a:t>　</a:t>
            </a:r>
            <a:r>
              <a:rPr lang="en-US" altLang="ja-JP" sz="1200" dirty="0">
                <a:latin typeface="HG丸ｺﾞｼｯｸM-PRO" panose="020F0400000000000000" pitchFamily="50" charset="-128"/>
                <a:ea typeface="HG丸ｺﾞｼｯｸM-PRO" panose="020F0400000000000000" pitchFamily="50" charset="-128"/>
              </a:rPr>
              <a:t>Mail</a:t>
            </a:r>
            <a:r>
              <a:rPr lang="ja-JP" altLang="en-US" sz="1200" dirty="0">
                <a:latin typeface="HG丸ｺﾞｼｯｸM-PRO" panose="020F0400000000000000" pitchFamily="50" charset="-128"/>
                <a:ea typeface="HG丸ｺﾞｼｯｸM-PRO" panose="020F0400000000000000" pitchFamily="50" charset="-128"/>
              </a:rPr>
              <a:t>　</a:t>
            </a:r>
            <a:r>
              <a:rPr lang="en-US" altLang="ja-JP" sz="1200" dirty="0">
                <a:latin typeface="HG丸ｺﾞｼｯｸM-PRO" panose="020F0400000000000000" pitchFamily="50" charset="-128"/>
                <a:ea typeface="HG丸ｺﾞｼｯｸM-PRO" panose="020F0400000000000000" pitchFamily="50" charset="-128"/>
              </a:rPr>
              <a:t>admission@saku.ac.jp</a:t>
            </a:r>
            <a:endParaRPr lang="ja-JP" altLang="en-US" sz="1200" dirty="0">
              <a:latin typeface="HG丸ｺﾞｼｯｸM-PRO" panose="020F0400000000000000" pitchFamily="50" charset="-128"/>
              <a:ea typeface="HG丸ｺﾞｼｯｸM-PRO" panose="020F0400000000000000" pitchFamily="50" charset="-128"/>
            </a:endParaRPr>
          </a:p>
        </p:txBody>
      </p:sp>
    </p:spTree>
    <p:extLst>
      <p:ext uri="{BB962C8B-B14F-4D97-AF65-F5344CB8AC3E}">
        <p14:creationId xmlns:p14="http://schemas.microsoft.com/office/powerpoint/2010/main" val="25293184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e763dbd-b4ec-43ef-99c6-52a71b8dbbd0">
      <Terms xmlns="http://schemas.microsoft.com/office/infopath/2007/PartnerControls"/>
    </lcf76f155ced4ddcb4097134ff3c332f>
    <TaxCatchAll xmlns="0c367472-4b23-49cd-bb14-86ca4feecfb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993FB9AD1C52F48BA4E2148FEE794AD" ma:contentTypeVersion="13" ma:contentTypeDescription="新しいドキュメントを作成します。" ma:contentTypeScope="" ma:versionID="efd863e0d4a262f9af03f06e4ec64a7c">
  <xsd:schema xmlns:xsd="http://www.w3.org/2001/XMLSchema" xmlns:xs="http://www.w3.org/2001/XMLSchema" xmlns:p="http://schemas.microsoft.com/office/2006/metadata/properties" xmlns:ns2="de763dbd-b4ec-43ef-99c6-52a71b8dbbd0" xmlns:ns3="0c367472-4b23-49cd-bb14-86ca4feecfb3" targetNamespace="http://schemas.microsoft.com/office/2006/metadata/properties" ma:root="true" ma:fieldsID="7799ddca39e76b999ada1e02192eccb8" ns2:_="" ns3:_="">
    <xsd:import namespace="de763dbd-b4ec-43ef-99c6-52a71b8dbbd0"/>
    <xsd:import namespace="0c367472-4b23-49cd-bb14-86ca4feecfb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763dbd-b4ec-43ef-99c6-52a71b8dbb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545f7474-30af-4413-aa28-398f595c7311"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367472-4b23-49cd-bb14-86ca4feecfb3"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d5ac2414-cd88-4526-bfed-737f824b2173}" ma:internalName="TaxCatchAll" ma:showField="CatchAllData" ma:web="0c367472-4b23-49cd-bb14-86ca4feecf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1D6C28-74CD-49BB-A4CA-FA1EC32F5C2A}">
  <ds:schemaRefs>
    <ds:schemaRef ds:uri="http://schemas.microsoft.com/office/2006/metadata/properties"/>
    <ds:schemaRef ds:uri="http://schemas.microsoft.com/office/infopath/2007/PartnerControls"/>
    <ds:schemaRef ds:uri="de763dbd-b4ec-43ef-99c6-52a71b8dbbd0"/>
    <ds:schemaRef ds:uri="0c367472-4b23-49cd-bb14-86ca4feecfb3"/>
  </ds:schemaRefs>
</ds:datastoreItem>
</file>

<file path=customXml/itemProps2.xml><?xml version="1.0" encoding="utf-8"?>
<ds:datastoreItem xmlns:ds="http://schemas.openxmlformats.org/officeDocument/2006/customXml" ds:itemID="{71B29761-5972-4CB0-A5B2-4E8A983C4B6D}">
  <ds:schemaRefs>
    <ds:schemaRef ds:uri="http://schemas.microsoft.com/sharepoint/v3/contenttype/forms"/>
  </ds:schemaRefs>
</ds:datastoreItem>
</file>

<file path=customXml/itemProps3.xml><?xml version="1.0" encoding="utf-8"?>
<ds:datastoreItem xmlns:ds="http://schemas.openxmlformats.org/officeDocument/2006/customXml" ds:itemID="{FEF85EE2-0020-435E-AD14-27390FEB9F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763dbd-b4ec-43ef-99c6-52a71b8dbbd0"/>
    <ds:schemaRef ds:uri="0c367472-4b23-49cd-bb14-86ca4feecf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141</TotalTime>
  <Words>464</Words>
  <Application/>
  <PresentationFormat>ワイド画面</PresentationFormat>
  <Paragraphs>19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40</cp:revision>
  <dcterms:created xsi:type="dcterms:W3CDTF">2022-07-31T06:48:37Z</dcterms:created>
  <dcterms:modified xsi:type="dcterms:W3CDTF">2024-07-19T05:39:45Z</dcterms:modified>
</cp:coreProperties>
</file>